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9"/>
  </p:notesMasterIdLst>
  <p:sldIdLst>
    <p:sldId id="256" r:id="rId5"/>
    <p:sldId id="257" r:id="rId6"/>
    <p:sldId id="258" r:id="rId7"/>
    <p:sldId id="305" r:id="rId8"/>
    <p:sldId id="296" r:id="rId9"/>
    <p:sldId id="306" r:id="rId10"/>
    <p:sldId id="297" r:id="rId11"/>
    <p:sldId id="307" r:id="rId12"/>
    <p:sldId id="308" r:id="rId13"/>
    <p:sldId id="259" r:id="rId14"/>
    <p:sldId id="309" r:id="rId15"/>
    <p:sldId id="298" r:id="rId16"/>
    <p:sldId id="310" r:id="rId17"/>
    <p:sldId id="304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hida Y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179" autoAdjust="0"/>
  </p:normalViewPr>
  <p:slideViewPr>
    <p:cSldViewPr snapToGrid="0">
      <p:cViewPr varScale="1">
        <p:scale>
          <a:sx n="113" d="100"/>
          <a:sy n="113" d="100"/>
        </p:scale>
        <p:origin x="607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772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458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78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47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236904618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236904618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3690461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3690461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3690461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3690461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845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3690461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3690461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51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3690461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3690461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766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3690461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3690461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612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3690461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3690461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60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3690461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3690461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782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m_b88Ye0g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1076360"/>
            <a:ext cx="9144000" cy="178304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Distributed Data Pipelines Assignment 2</a:t>
            </a:r>
            <a:endParaRPr sz="58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E03191FC-051B-FD85-D24F-6915CE578929}"/>
              </a:ext>
            </a:extLst>
          </p:cNvPr>
          <p:cNvSpPr txBox="1">
            <a:spLocks/>
          </p:cNvSpPr>
          <p:nvPr/>
        </p:nvSpPr>
        <p:spPr>
          <a:xfrm>
            <a:off x="311700" y="289577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100" dirty="0"/>
              <a:t>S10223485H – Tran Huy Minh</a:t>
            </a:r>
          </a:p>
          <a:p>
            <a:pPr marL="0" indent="0"/>
            <a:r>
              <a:rPr lang="en-US" sz="2100"/>
              <a:t>Presentation Link: </a:t>
            </a:r>
            <a:r>
              <a:rPr lang="en-US" sz="2100">
                <a:hlinkClick r:id="rId3"/>
              </a:rPr>
              <a:t>https://youtu.be/Qm_b88Ye0g8</a:t>
            </a:r>
            <a:r>
              <a:rPr lang="en-US" sz="2100"/>
              <a:t> 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6" y="278675"/>
            <a:ext cx="6657523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Enhancement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8B6AE6C-F121-CF92-3E48-496D767D9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928"/>
            <a:ext cx="3135630" cy="2115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DB09A-5517-A3DF-A76A-BDEE837BCF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20" y="904276"/>
            <a:ext cx="3139862" cy="180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B4EE54-CF99-ACE2-8880-4B95BF7DB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4855" y="2851725"/>
            <a:ext cx="2750820" cy="1815465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CEF301-C1B7-A4CF-2589-96167D56E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775" y="2769163"/>
            <a:ext cx="2167855" cy="2261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D2A5F5-4024-F87C-9286-7B35BEAAA8FC}"/>
              </a:ext>
            </a:extLst>
          </p:cNvPr>
          <p:cNvSpPr txBox="1"/>
          <p:nvPr/>
        </p:nvSpPr>
        <p:spPr>
          <a:xfrm>
            <a:off x="635525" y="1476866"/>
            <a:ext cx="1864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Customer User input for dynamic bus stop codes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C0478-CE54-4EED-B538-F3ECB1750385}"/>
              </a:ext>
            </a:extLst>
          </p:cNvPr>
          <p:cNvSpPr txBox="1"/>
          <p:nvPr/>
        </p:nvSpPr>
        <p:spPr>
          <a:xfrm>
            <a:off x="4978645" y="4667190"/>
            <a:ext cx="18645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Attempt at direct workflow to Power BI Connection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6657523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Enhancement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D08C7-3DD1-9326-D7DE-03F62D49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429" y="572700"/>
            <a:ext cx="6710438" cy="453919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C7A6EE9-1855-9B6E-9B8C-2070E88159D4}"/>
              </a:ext>
            </a:extLst>
          </p:cNvPr>
          <p:cNvCxnSpPr>
            <a:cxnSpLocks/>
          </p:cNvCxnSpPr>
          <p:nvPr/>
        </p:nvCxnSpPr>
        <p:spPr>
          <a:xfrm flipV="1">
            <a:off x="1062863" y="1022374"/>
            <a:ext cx="457200" cy="3272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160332-263B-BD4B-64BB-4373EDD5794B}"/>
              </a:ext>
            </a:extLst>
          </p:cNvPr>
          <p:cNvSpPr txBox="1"/>
          <p:nvPr/>
        </p:nvSpPr>
        <p:spPr>
          <a:xfrm>
            <a:off x="-30613" y="1349668"/>
            <a:ext cx="1780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Import BusStopTiming.txt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6128B5-1BE2-C8FB-CFF7-E9E4D581F2B3}"/>
              </a:ext>
            </a:extLst>
          </p:cNvPr>
          <p:cNvCxnSpPr>
            <a:cxnSpLocks/>
          </p:cNvCxnSpPr>
          <p:nvPr/>
        </p:nvCxnSpPr>
        <p:spPr>
          <a:xfrm flipH="1">
            <a:off x="4365050" y="715324"/>
            <a:ext cx="520748" cy="822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772DA3-5FE9-7FBD-0AC2-03B2F520E5E2}"/>
              </a:ext>
            </a:extLst>
          </p:cNvPr>
          <p:cNvSpPr txBox="1"/>
          <p:nvPr/>
        </p:nvSpPr>
        <p:spPr>
          <a:xfrm>
            <a:off x="4877320" y="535927"/>
            <a:ext cx="2275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Updates values of dataset</a:t>
            </a:r>
          </a:p>
        </p:txBody>
      </p:sp>
    </p:spTree>
    <p:extLst>
      <p:ext uri="{BB962C8B-B14F-4D97-AF65-F5344CB8AC3E}">
        <p14:creationId xmlns:p14="http://schemas.microsoft.com/office/powerpoint/2010/main" val="118592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4595906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6. Summary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78E8A-19C6-D4C0-2293-6457A0A78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9B77F58-A8B4-B073-B5E5-20601F699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6090"/>
            <a:ext cx="9144000" cy="36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4595906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6. Summary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5FB2EB-474C-B9C1-32F0-D3691B73F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824"/>
            <a:ext cx="1909174" cy="300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374339-45FA-625C-262C-B82307501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74" y="1407993"/>
            <a:ext cx="2743073" cy="296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234797-9D2E-9B28-DBF7-B959DC25DA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3048"/>
            <a:ext cx="5242337" cy="2715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84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4595906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7. Reflection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D3F6E86-FDAF-0FAA-1894-26A1DCFA96C5}"/>
              </a:ext>
            </a:extLst>
          </p:cNvPr>
          <p:cNvSpPr txBox="1">
            <a:spLocks/>
          </p:cNvSpPr>
          <p:nvPr/>
        </p:nvSpPr>
        <p:spPr>
          <a:xfrm>
            <a:off x="212639" y="874344"/>
            <a:ext cx="8664802" cy="40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dirty="0"/>
              <a:t>Further improvements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Expanding dataset by making multiple API calls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Direct connection between Alteryx Designer and Power BI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Automating workflow with task scheduler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Improving user input UI in Power BI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Skills learnt and skills could have learnt better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Hands-on experience in designing and deploying data pipeline infrastructure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Knowledge of Apache Spark, Hadoop, and Alteryx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Could have learnt how to build real-time connections between backend data pipeline workflows and frontend displays better</a:t>
            </a:r>
          </a:p>
        </p:txBody>
      </p:sp>
    </p:spTree>
    <p:extLst>
      <p:ext uri="{BB962C8B-B14F-4D97-AF65-F5344CB8AC3E}">
        <p14:creationId xmlns:p14="http://schemas.microsoft.com/office/powerpoint/2010/main" val="401464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 idx="4294967295"/>
          </p:nvPr>
        </p:nvSpPr>
        <p:spPr>
          <a:xfrm>
            <a:off x="0" y="278675"/>
            <a:ext cx="914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	1. Problem Statement Formulation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4809438-5AEB-7662-DB59-300E3BE9E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4979" y="1280653"/>
            <a:ext cx="4549522" cy="29435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BD757-A76B-6B25-B3F7-DC1E5B08A2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293422" y="1211347"/>
            <a:ext cx="4952178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Objective: develop real-time bus arrival timings data pipeline with data from Land Transport Authority (LTA)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Connected to: Power BI for frontend display of bus arrival information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Target audience: General public using public transportation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600" dirty="0"/>
              <a:t> Bus arrival info enhances productivity and make a less stressful commuting experience for users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 idx="4294967295"/>
          </p:nvPr>
        </p:nvSpPr>
        <p:spPr>
          <a:xfrm>
            <a:off x="-1" y="101300"/>
            <a:ext cx="7406303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2. Preparation – prepare for API call based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2C28A-0576-4C38-B532-D9F1401C5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7" y="728608"/>
            <a:ext cx="2977428" cy="4264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849E6-60F5-0E13-C36A-E2D03C67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227" y="944867"/>
            <a:ext cx="2171918" cy="116541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6C31C-4204-C194-46DA-543688FB51F4}"/>
              </a:ext>
            </a:extLst>
          </p:cNvPr>
          <p:cNvCxnSpPr/>
          <p:nvPr/>
        </p:nvCxnSpPr>
        <p:spPr>
          <a:xfrm flipH="1">
            <a:off x="3951890" y="760936"/>
            <a:ext cx="476469" cy="3678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D476E62-DB7F-D4DC-9ED5-3AF63F8EB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448" y="3609891"/>
            <a:ext cx="5840248" cy="8821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D2A93-60B6-E4F5-05F1-4822611A40A9}"/>
              </a:ext>
            </a:extLst>
          </p:cNvPr>
          <p:cNvCxnSpPr>
            <a:cxnSpLocks/>
          </p:cNvCxnSpPr>
          <p:nvPr/>
        </p:nvCxnSpPr>
        <p:spPr>
          <a:xfrm flipV="1">
            <a:off x="1646621" y="4050974"/>
            <a:ext cx="1538013" cy="1006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D6FC71-7082-A38D-F846-55F3941DB072}"/>
              </a:ext>
            </a:extLst>
          </p:cNvPr>
          <p:cNvSpPr txBox="1"/>
          <p:nvPr/>
        </p:nvSpPr>
        <p:spPr>
          <a:xfrm>
            <a:off x="776059" y="1527576"/>
            <a:ext cx="749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Text Box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4BEEB3-211A-7319-0156-362AF1885DCA}"/>
              </a:ext>
            </a:extLst>
          </p:cNvPr>
          <p:cNvSpPr txBox="1"/>
          <p:nvPr/>
        </p:nvSpPr>
        <p:spPr>
          <a:xfrm>
            <a:off x="1488571" y="2948208"/>
            <a:ext cx="749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83ED5-ECA7-E9F8-3EF4-355E6D0501C1}"/>
              </a:ext>
            </a:extLst>
          </p:cNvPr>
          <p:cNvSpPr txBox="1"/>
          <p:nvPr/>
        </p:nvSpPr>
        <p:spPr>
          <a:xfrm>
            <a:off x="833982" y="4368840"/>
            <a:ext cx="988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Text Input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 idx="4294967295"/>
          </p:nvPr>
        </p:nvSpPr>
        <p:spPr>
          <a:xfrm>
            <a:off x="-1" y="101300"/>
            <a:ext cx="7406303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2. Preparation – prepare for API call based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E3F9F-2C92-56DE-2FAE-3EA4BB9B8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5104"/>
            <a:ext cx="3485627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93E4CB-761A-DEDB-59AE-77B634948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108" y="2471204"/>
            <a:ext cx="5609891" cy="7379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109F5C-B798-7CFB-906A-C9984C53BB23}"/>
              </a:ext>
            </a:extLst>
          </p:cNvPr>
          <p:cNvCxnSpPr>
            <a:cxnSpLocks/>
          </p:cNvCxnSpPr>
          <p:nvPr/>
        </p:nvCxnSpPr>
        <p:spPr>
          <a:xfrm flipV="1">
            <a:off x="4865553" y="2721304"/>
            <a:ext cx="999491" cy="6596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CECC37-DA5A-8DFA-E438-CCA442DC6BD4}"/>
              </a:ext>
            </a:extLst>
          </p:cNvPr>
          <p:cNvCxnSpPr>
            <a:cxnSpLocks/>
          </p:cNvCxnSpPr>
          <p:nvPr/>
        </p:nvCxnSpPr>
        <p:spPr>
          <a:xfrm>
            <a:off x="6630244" y="1882787"/>
            <a:ext cx="669385" cy="5087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15C73F-68A3-582A-0528-B794F04198E0}"/>
              </a:ext>
            </a:extLst>
          </p:cNvPr>
          <p:cNvCxnSpPr>
            <a:cxnSpLocks/>
          </p:cNvCxnSpPr>
          <p:nvPr/>
        </p:nvCxnSpPr>
        <p:spPr>
          <a:xfrm flipV="1">
            <a:off x="8195858" y="2772478"/>
            <a:ext cx="628895" cy="6084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06B3B5-FFFF-D24C-FF42-98C47996804F}"/>
              </a:ext>
            </a:extLst>
          </p:cNvPr>
          <p:cNvSpPr txBox="1"/>
          <p:nvPr/>
        </p:nvSpPr>
        <p:spPr>
          <a:xfrm>
            <a:off x="621409" y="2030434"/>
            <a:ext cx="7490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Formula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66164E-AC45-AAED-F593-62A1A09EF6C9}"/>
              </a:ext>
            </a:extLst>
          </p:cNvPr>
          <p:cNvSpPr txBox="1"/>
          <p:nvPr/>
        </p:nvSpPr>
        <p:spPr>
          <a:xfrm>
            <a:off x="1370475" y="1899629"/>
            <a:ext cx="91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Download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9AAF44-F529-730C-2BC9-7DFBBCC2395B}"/>
              </a:ext>
            </a:extLst>
          </p:cNvPr>
          <p:cNvSpPr txBox="1"/>
          <p:nvPr/>
        </p:nvSpPr>
        <p:spPr>
          <a:xfrm>
            <a:off x="2285718" y="2030434"/>
            <a:ext cx="910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Select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A45CE-79D0-4A2F-D7E0-E45BDF0F9824}"/>
              </a:ext>
            </a:extLst>
          </p:cNvPr>
          <p:cNvSpPr txBox="1"/>
          <p:nvPr/>
        </p:nvSpPr>
        <p:spPr>
          <a:xfrm>
            <a:off x="4116768" y="3369408"/>
            <a:ext cx="1450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 err="1">
                <a:solidFill>
                  <a:srgbClr val="FF7575"/>
                </a:solidFill>
              </a:rPr>
              <a:t>Concantenation</a:t>
            </a:r>
            <a:r>
              <a:rPr lang="en-SG" sz="1100" dirty="0">
                <a:solidFill>
                  <a:srgbClr val="FF7575"/>
                </a:solidFill>
              </a:rPr>
              <a:t> of API URL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24D979-9427-A91A-A7C2-4C42D60C726A}"/>
              </a:ext>
            </a:extLst>
          </p:cNvPr>
          <p:cNvSpPr txBox="1"/>
          <p:nvPr/>
        </p:nvSpPr>
        <p:spPr>
          <a:xfrm>
            <a:off x="5970031" y="1412046"/>
            <a:ext cx="162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API Response in JSON format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59698F-8C7C-BC56-B457-BE6F07155B78}"/>
              </a:ext>
            </a:extLst>
          </p:cNvPr>
          <p:cNvSpPr txBox="1"/>
          <p:nvPr/>
        </p:nvSpPr>
        <p:spPr>
          <a:xfrm>
            <a:off x="7299629" y="3406543"/>
            <a:ext cx="1628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Unnecessary API response</a:t>
            </a:r>
          </a:p>
        </p:txBody>
      </p:sp>
    </p:spTree>
    <p:extLst>
      <p:ext uri="{BB962C8B-B14F-4D97-AF65-F5344CB8AC3E}">
        <p14:creationId xmlns:p14="http://schemas.microsoft.com/office/powerpoint/2010/main" val="82497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 idx="4294967295"/>
          </p:nvPr>
        </p:nvSpPr>
        <p:spPr>
          <a:xfrm>
            <a:off x="-1" y="114717"/>
            <a:ext cx="7726849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API Call – Transform data into appropriate format/structure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BC55A-62E4-477D-847C-7D8DD301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51" y="1608001"/>
            <a:ext cx="3870174" cy="2297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E70CA7-1ED1-FCE7-EEF4-B22281265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234" y="1159493"/>
            <a:ext cx="6210766" cy="897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BEA688-8274-7AFC-C4C2-A33B1AF6A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397" y="3225706"/>
            <a:ext cx="5339603" cy="10371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775BB7-F290-2AFC-AE1C-AA41899AEE1B}"/>
              </a:ext>
            </a:extLst>
          </p:cNvPr>
          <p:cNvSpPr txBox="1"/>
          <p:nvPr/>
        </p:nvSpPr>
        <p:spPr>
          <a:xfrm>
            <a:off x="243501" y="2093623"/>
            <a:ext cx="1048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JSON Parse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94CCE-F01B-1EF0-D3A9-F205621E1FDD}"/>
              </a:ext>
            </a:extLst>
          </p:cNvPr>
          <p:cNvSpPr txBox="1"/>
          <p:nvPr/>
        </p:nvSpPr>
        <p:spPr>
          <a:xfrm>
            <a:off x="716446" y="2926325"/>
            <a:ext cx="1345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Text to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7A93E-E36C-46B1-F5AE-656F33DF385A}"/>
              </a:ext>
            </a:extLst>
          </p:cNvPr>
          <p:cNvSpPr txBox="1"/>
          <p:nvPr/>
        </p:nvSpPr>
        <p:spPr>
          <a:xfrm>
            <a:off x="1806304" y="2093623"/>
            <a:ext cx="1048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Filter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B2CE9-8E53-D7DE-B32C-3EAA515F6601}"/>
              </a:ext>
            </a:extLst>
          </p:cNvPr>
          <p:cNvSpPr txBox="1"/>
          <p:nvPr/>
        </p:nvSpPr>
        <p:spPr>
          <a:xfrm>
            <a:off x="2547212" y="2056508"/>
            <a:ext cx="1048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 err="1">
                <a:solidFill>
                  <a:srgbClr val="FF7575"/>
                </a:solidFill>
              </a:rPr>
              <a:t>CrossTab</a:t>
            </a:r>
            <a:endParaRPr lang="en-SG" sz="1100" dirty="0">
              <a:solidFill>
                <a:srgbClr val="FF7575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62F0CD-8991-A54D-4CBB-2EC8A7AA2FF3}"/>
              </a:ext>
            </a:extLst>
          </p:cNvPr>
          <p:cNvCxnSpPr>
            <a:cxnSpLocks/>
          </p:cNvCxnSpPr>
          <p:nvPr/>
        </p:nvCxnSpPr>
        <p:spPr>
          <a:xfrm>
            <a:off x="3927534" y="931271"/>
            <a:ext cx="519622" cy="1666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AC5113-4BFE-A772-BF6E-095B41E9E0EE}"/>
              </a:ext>
            </a:extLst>
          </p:cNvPr>
          <p:cNvCxnSpPr>
            <a:cxnSpLocks/>
          </p:cNvCxnSpPr>
          <p:nvPr/>
        </p:nvCxnSpPr>
        <p:spPr>
          <a:xfrm>
            <a:off x="7116124" y="955929"/>
            <a:ext cx="291477" cy="1193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87D0F5F-595B-39E8-40E0-4DF538E3A5EF}"/>
              </a:ext>
            </a:extLst>
          </p:cNvPr>
          <p:cNvSpPr txBox="1"/>
          <p:nvPr/>
        </p:nvSpPr>
        <p:spPr>
          <a:xfrm>
            <a:off x="2162843" y="715682"/>
            <a:ext cx="2328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Data extracted from JSON Parse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3C7DF-4147-1F7E-E679-2E65393C54CA}"/>
              </a:ext>
            </a:extLst>
          </p:cNvPr>
          <p:cNvSpPr txBox="1"/>
          <p:nvPr/>
        </p:nvSpPr>
        <p:spPr>
          <a:xfrm>
            <a:off x="5994211" y="708020"/>
            <a:ext cx="2366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Columns split using ‘.’ delimiter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9058F2-ECD3-7823-EEE2-79B5B5946803}"/>
              </a:ext>
            </a:extLst>
          </p:cNvPr>
          <p:cNvCxnSpPr>
            <a:cxnSpLocks/>
          </p:cNvCxnSpPr>
          <p:nvPr/>
        </p:nvCxnSpPr>
        <p:spPr>
          <a:xfrm flipH="1" flipV="1">
            <a:off x="7225959" y="2116189"/>
            <a:ext cx="111737" cy="2019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921D61-B340-A930-E316-97AD89E6F80C}"/>
              </a:ext>
            </a:extLst>
          </p:cNvPr>
          <p:cNvSpPr txBox="1"/>
          <p:nvPr/>
        </p:nvSpPr>
        <p:spPr>
          <a:xfrm>
            <a:off x="6279892" y="2266974"/>
            <a:ext cx="2519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Unique Bus Service Number Identifier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E78D97-28EF-7C89-95A5-928B49A65B25}"/>
              </a:ext>
            </a:extLst>
          </p:cNvPr>
          <p:cNvCxnSpPr>
            <a:cxnSpLocks/>
          </p:cNvCxnSpPr>
          <p:nvPr/>
        </p:nvCxnSpPr>
        <p:spPr>
          <a:xfrm flipH="1" flipV="1">
            <a:off x="4231209" y="4329060"/>
            <a:ext cx="124844" cy="2024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58D4D92-69A2-4830-2CF5-A5DCD945716E}"/>
              </a:ext>
            </a:extLst>
          </p:cNvPr>
          <p:cNvSpPr txBox="1"/>
          <p:nvPr/>
        </p:nvSpPr>
        <p:spPr>
          <a:xfrm>
            <a:off x="3689092" y="4547392"/>
            <a:ext cx="321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Group by Bus Service Number with </a:t>
            </a:r>
            <a:r>
              <a:rPr lang="en-SG" sz="1100" dirty="0" err="1">
                <a:solidFill>
                  <a:srgbClr val="FF7575"/>
                </a:solidFill>
              </a:rPr>
              <a:t>CrossTab</a:t>
            </a:r>
            <a:endParaRPr lang="en-SG" sz="1100" dirty="0">
              <a:solidFill>
                <a:srgbClr val="FF75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1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BE30F6-C446-DB66-3E95-B2DAC2CC8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1" y="1688304"/>
            <a:ext cx="4032133" cy="2130651"/>
          </a:xfrm>
          <a:prstGeom prst="rect">
            <a:avLst/>
          </a:prstGeom>
        </p:spPr>
      </p:pic>
      <p:sp>
        <p:nvSpPr>
          <p:cNvPr id="67" name="Google Shape;67;p15"/>
          <p:cNvSpPr txBox="1">
            <a:spLocks noGrp="1"/>
          </p:cNvSpPr>
          <p:nvPr>
            <p:ph type="ctrTitle" idx="4294967295"/>
          </p:nvPr>
        </p:nvSpPr>
        <p:spPr>
          <a:xfrm>
            <a:off x="-1" y="114717"/>
            <a:ext cx="7726849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API Call – Transform data into appropriate format/structure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75BB7-F290-2AFC-AE1C-AA41899AEE1B}"/>
              </a:ext>
            </a:extLst>
          </p:cNvPr>
          <p:cNvSpPr txBox="1"/>
          <p:nvPr/>
        </p:nvSpPr>
        <p:spPr>
          <a:xfrm>
            <a:off x="344165" y="2093623"/>
            <a:ext cx="1048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Select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F94CCE-F01B-1EF0-D3A9-F205621E1FDD}"/>
              </a:ext>
            </a:extLst>
          </p:cNvPr>
          <p:cNvSpPr txBox="1"/>
          <p:nvPr/>
        </p:nvSpPr>
        <p:spPr>
          <a:xfrm>
            <a:off x="962474" y="2821846"/>
            <a:ext cx="1345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Transpose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7A93E-E36C-46B1-F5AE-656F33DF385A}"/>
              </a:ext>
            </a:extLst>
          </p:cNvPr>
          <p:cNvSpPr txBox="1"/>
          <p:nvPr/>
        </p:nvSpPr>
        <p:spPr>
          <a:xfrm>
            <a:off x="1507128" y="2086348"/>
            <a:ext cx="1311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Text to Columns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B2CE9-8E53-D7DE-B32C-3EAA515F6601}"/>
              </a:ext>
            </a:extLst>
          </p:cNvPr>
          <p:cNvSpPr txBox="1"/>
          <p:nvPr/>
        </p:nvSpPr>
        <p:spPr>
          <a:xfrm>
            <a:off x="2307646" y="2866509"/>
            <a:ext cx="1048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 err="1">
                <a:solidFill>
                  <a:srgbClr val="FF7575"/>
                </a:solidFill>
              </a:rPr>
              <a:t>CrossTab</a:t>
            </a:r>
            <a:endParaRPr lang="en-SG" sz="1100" dirty="0">
              <a:solidFill>
                <a:srgbClr val="FF7575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62F0CD-8991-A54D-4CBB-2EC8A7AA2FF3}"/>
              </a:ext>
            </a:extLst>
          </p:cNvPr>
          <p:cNvCxnSpPr>
            <a:cxnSpLocks/>
          </p:cNvCxnSpPr>
          <p:nvPr/>
        </p:nvCxnSpPr>
        <p:spPr>
          <a:xfrm flipV="1">
            <a:off x="674834" y="2905146"/>
            <a:ext cx="23619" cy="11539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AC5113-4BFE-A772-BF6E-095B41E9E0EE}"/>
              </a:ext>
            </a:extLst>
          </p:cNvPr>
          <p:cNvCxnSpPr>
            <a:cxnSpLocks/>
          </p:cNvCxnSpPr>
          <p:nvPr/>
        </p:nvCxnSpPr>
        <p:spPr>
          <a:xfrm>
            <a:off x="7612127" y="836642"/>
            <a:ext cx="490553" cy="2003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87D0F5F-595B-39E8-40E0-4DF538E3A5EF}"/>
              </a:ext>
            </a:extLst>
          </p:cNvPr>
          <p:cNvSpPr txBox="1"/>
          <p:nvPr/>
        </p:nvSpPr>
        <p:spPr>
          <a:xfrm>
            <a:off x="-6750" y="4044714"/>
            <a:ext cx="2328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Remove Operator column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3C7DF-4147-1F7E-E679-2E65393C54CA}"/>
              </a:ext>
            </a:extLst>
          </p:cNvPr>
          <p:cNvSpPr txBox="1"/>
          <p:nvPr/>
        </p:nvSpPr>
        <p:spPr>
          <a:xfrm>
            <a:off x="5542072" y="649387"/>
            <a:ext cx="2366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Columns split using ‘_’ delimiter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9058F2-ECD3-7823-EEE2-79B5B5946803}"/>
              </a:ext>
            </a:extLst>
          </p:cNvPr>
          <p:cNvCxnSpPr>
            <a:cxnSpLocks/>
          </p:cNvCxnSpPr>
          <p:nvPr/>
        </p:nvCxnSpPr>
        <p:spPr>
          <a:xfrm flipV="1">
            <a:off x="8102680" y="2184329"/>
            <a:ext cx="329370" cy="1636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D921D61-B340-A930-E316-97AD89E6F80C}"/>
              </a:ext>
            </a:extLst>
          </p:cNvPr>
          <p:cNvSpPr txBox="1"/>
          <p:nvPr/>
        </p:nvSpPr>
        <p:spPr>
          <a:xfrm>
            <a:off x="6535206" y="2337875"/>
            <a:ext cx="2519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Bus information shared by all buses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E78D97-28EF-7C89-95A5-928B49A65B25}"/>
              </a:ext>
            </a:extLst>
          </p:cNvPr>
          <p:cNvCxnSpPr>
            <a:cxnSpLocks/>
          </p:cNvCxnSpPr>
          <p:nvPr/>
        </p:nvCxnSpPr>
        <p:spPr>
          <a:xfrm flipV="1">
            <a:off x="4356053" y="4269215"/>
            <a:ext cx="431894" cy="2622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58D4D92-69A2-4830-2CF5-A5DCD945716E}"/>
              </a:ext>
            </a:extLst>
          </p:cNvPr>
          <p:cNvSpPr txBox="1"/>
          <p:nvPr/>
        </p:nvSpPr>
        <p:spPr>
          <a:xfrm>
            <a:off x="2683590" y="4531510"/>
            <a:ext cx="3774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Group by </a:t>
            </a:r>
            <a:r>
              <a:rPr lang="en-SG" sz="1100" dirty="0" err="1">
                <a:solidFill>
                  <a:srgbClr val="FF7575"/>
                </a:solidFill>
              </a:rPr>
              <a:t>ServiceNo</a:t>
            </a:r>
            <a:r>
              <a:rPr lang="en-SG" sz="1100" dirty="0">
                <a:solidFill>
                  <a:srgbClr val="FF7575"/>
                </a:solidFill>
              </a:rPr>
              <a:t> + </a:t>
            </a:r>
            <a:r>
              <a:rPr lang="en-SG" sz="1100" dirty="0" err="1">
                <a:solidFill>
                  <a:srgbClr val="FF7575"/>
                </a:solidFill>
              </a:rPr>
              <a:t>BusOrder</a:t>
            </a:r>
            <a:r>
              <a:rPr lang="en-SG" sz="1100" dirty="0">
                <a:solidFill>
                  <a:srgbClr val="FF7575"/>
                </a:solidFill>
              </a:rPr>
              <a:t>, compound primary 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B4DD21-9788-9493-CA9E-6425FC1D681F}"/>
              </a:ext>
            </a:extLst>
          </p:cNvPr>
          <p:cNvSpPr txBox="1"/>
          <p:nvPr/>
        </p:nvSpPr>
        <p:spPr>
          <a:xfrm>
            <a:off x="3171993" y="2086348"/>
            <a:ext cx="10488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Sort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15186A-2C51-203D-70FD-717291744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404" y="1062387"/>
            <a:ext cx="5328848" cy="10598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FDA760-2747-3481-E127-52C856E8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920" y="3128119"/>
            <a:ext cx="5102332" cy="109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60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 idx="4294967295"/>
          </p:nvPr>
        </p:nvSpPr>
        <p:spPr>
          <a:xfrm>
            <a:off x="-1" y="101300"/>
            <a:ext cx="7939421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4. Data Display – Filter, Cleanse and Transform data for Display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36A8D4-F5F6-39E9-5930-DB3C1C3CA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7374"/>
            <a:ext cx="4460710" cy="446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E70017-B022-6604-0CDD-DEFF88A7A015}"/>
              </a:ext>
            </a:extLst>
          </p:cNvPr>
          <p:cNvSpPr txBox="1"/>
          <p:nvPr/>
        </p:nvSpPr>
        <p:spPr>
          <a:xfrm>
            <a:off x="245188" y="1115895"/>
            <a:ext cx="1311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Data Cleansing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E9C4E9-33C2-5736-8445-9CC09DDA0B1C}"/>
              </a:ext>
            </a:extLst>
          </p:cNvPr>
          <p:cNvSpPr txBox="1"/>
          <p:nvPr/>
        </p:nvSpPr>
        <p:spPr>
          <a:xfrm>
            <a:off x="1864790" y="1115895"/>
            <a:ext cx="1311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Text to Columns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2DBB3-7867-C81A-1664-4849CE19E9EB}"/>
              </a:ext>
            </a:extLst>
          </p:cNvPr>
          <p:cNvSpPr txBox="1"/>
          <p:nvPr/>
        </p:nvSpPr>
        <p:spPr>
          <a:xfrm>
            <a:off x="420645" y="2126838"/>
            <a:ext cx="104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 err="1">
                <a:solidFill>
                  <a:srgbClr val="FF7575"/>
                </a:solidFill>
              </a:rPr>
              <a:t>DateTime</a:t>
            </a:r>
            <a:endParaRPr lang="en-SG" sz="1100" dirty="0">
              <a:solidFill>
                <a:srgbClr val="FF757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52968A-0FDE-9235-159D-5436FD495990}"/>
              </a:ext>
            </a:extLst>
          </p:cNvPr>
          <p:cNvSpPr txBox="1"/>
          <p:nvPr/>
        </p:nvSpPr>
        <p:spPr>
          <a:xfrm>
            <a:off x="1588670" y="2126838"/>
            <a:ext cx="104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Select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491AF5-7E13-1E52-D7DA-523BC73A2EEA}"/>
              </a:ext>
            </a:extLst>
          </p:cNvPr>
          <p:cNvSpPr txBox="1"/>
          <p:nvPr/>
        </p:nvSpPr>
        <p:spPr>
          <a:xfrm>
            <a:off x="2604295" y="2126838"/>
            <a:ext cx="1043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Formula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FB8B27-D3FC-244D-40E1-78D0227CE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400" y="3151474"/>
            <a:ext cx="4760600" cy="1038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77F5AB-ACA1-4335-2C7C-133E32F0A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811" y="699641"/>
            <a:ext cx="1865771" cy="152730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1E135D-E0F4-9859-8A3D-3CBD1DC88C20}"/>
              </a:ext>
            </a:extLst>
          </p:cNvPr>
          <p:cNvCxnSpPr>
            <a:cxnSpLocks/>
          </p:cNvCxnSpPr>
          <p:nvPr/>
        </p:nvCxnSpPr>
        <p:spPr>
          <a:xfrm flipH="1" flipV="1">
            <a:off x="4939034" y="4265023"/>
            <a:ext cx="1048885" cy="2496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99E2E1-DD22-2735-2D11-38627895840F}"/>
              </a:ext>
            </a:extLst>
          </p:cNvPr>
          <p:cNvSpPr txBox="1"/>
          <p:nvPr/>
        </p:nvSpPr>
        <p:spPr>
          <a:xfrm>
            <a:off x="5094587" y="2350629"/>
            <a:ext cx="1246448" cy="605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Columns split using ‘T’ delimiter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561340-CC58-5414-8AA6-A3C3BDA28F30}"/>
              </a:ext>
            </a:extLst>
          </p:cNvPr>
          <p:cNvSpPr txBox="1"/>
          <p:nvPr/>
        </p:nvSpPr>
        <p:spPr>
          <a:xfrm>
            <a:off x="6573035" y="2350629"/>
            <a:ext cx="124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Columns split using ‘+’ delimiter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307791-A4D9-91D1-AA60-919650C2DE1E}"/>
              </a:ext>
            </a:extLst>
          </p:cNvPr>
          <p:cNvCxnSpPr>
            <a:cxnSpLocks/>
          </p:cNvCxnSpPr>
          <p:nvPr/>
        </p:nvCxnSpPr>
        <p:spPr>
          <a:xfrm>
            <a:off x="8607507" y="2500260"/>
            <a:ext cx="30930" cy="5756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C02E8E-4A2F-7C73-038A-653C91830866}"/>
              </a:ext>
            </a:extLst>
          </p:cNvPr>
          <p:cNvSpPr txBox="1"/>
          <p:nvPr/>
        </p:nvSpPr>
        <p:spPr>
          <a:xfrm>
            <a:off x="7815582" y="2034845"/>
            <a:ext cx="1246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Conversion to </a:t>
            </a:r>
            <a:r>
              <a:rPr lang="en-SG" sz="1100" dirty="0" err="1">
                <a:solidFill>
                  <a:srgbClr val="FF7575"/>
                </a:solidFill>
              </a:rPr>
              <a:t>DateTime</a:t>
            </a:r>
            <a:r>
              <a:rPr lang="en-SG" sz="1100" dirty="0">
                <a:solidFill>
                  <a:srgbClr val="FF7575"/>
                </a:solidFill>
              </a:rPr>
              <a:t> format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54383B-DE86-D5BF-1353-7D79A20B3ED0}"/>
              </a:ext>
            </a:extLst>
          </p:cNvPr>
          <p:cNvCxnSpPr>
            <a:cxnSpLocks/>
          </p:cNvCxnSpPr>
          <p:nvPr/>
        </p:nvCxnSpPr>
        <p:spPr>
          <a:xfrm flipV="1">
            <a:off x="8022657" y="4263904"/>
            <a:ext cx="416149" cy="2608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9BCC0AB-6FF0-75F5-AB86-8287CAAB1C31}"/>
              </a:ext>
            </a:extLst>
          </p:cNvPr>
          <p:cNvSpPr txBox="1"/>
          <p:nvPr/>
        </p:nvSpPr>
        <p:spPr>
          <a:xfrm>
            <a:off x="6179130" y="4299195"/>
            <a:ext cx="1760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Select Estimated Arrival Date and Time</a:t>
            </a:r>
          </a:p>
        </p:txBody>
      </p:sp>
    </p:spTree>
    <p:extLst>
      <p:ext uri="{BB962C8B-B14F-4D97-AF65-F5344CB8AC3E}">
        <p14:creationId xmlns:p14="http://schemas.microsoft.com/office/powerpoint/2010/main" val="130145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 idx="4294967295"/>
          </p:nvPr>
        </p:nvSpPr>
        <p:spPr>
          <a:xfrm>
            <a:off x="-1" y="101300"/>
            <a:ext cx="7939421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4. Data Display – Filter, Cleanse and Transform data for Display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5D925E-E078-B1E0-E82C-EBCD31154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47953"/>
            <a:ext cx="2952400" cy="2010014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4644C4-2762-3E3C-A70C-ADD6BB9BD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888" y="1641260"/>
            <a:ext cx="2952401" cy="2016707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0912DF3-BC55-6C90-BD5B-694088147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779" y="1647953"/>
            <a:ext cx="3049380" cy="2046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29E45-1CF7-0876-403F-38FACD0EB7DF}"/>
              </a:ext>
            </a:extLst>
          </p:cNvPr>
          <p:cNvSpPr txBox="1"/>
          <p:nvPr/>
        </p:nvSpPr>
        <p:spPr>
          <a:xfrm>
            <a:off x="694513" y="1286670"/>
            <a:ext cx="2160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 err="1">
                <a:solidFill>
                  <a:srgbClr val="FF7575"/>
                </a:solidFill>
              </a:rPr>
              <a:t>WaitTime</a:t>
            </a:r>
            <a:r>
              <a:rPr lang="en-SG" sz="1100" dirty="0">
                <a:solidFill>
                  <a:srgbClr val="FF7575"/>
                </a:solidFill>
              </a:rPr>
              <a:t> (minutes)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DB43D-FF98-3BCA-4AE7-58880222297C}"/>
              </a:ext>
            </a:extLst>
          </p:cNvPr>
          <p:cNvSpPr txBox="1"/>
          <p:nvPr/>
        </p:nvSpPr>
        <p:spPr>
          <a:xfrm>
            <a:off x="3610358" y="1286670"/>
            <a:ext cx="2160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Latitude and Longitude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2736F6-E898-EA26-B420-3699952F7C57}"/>
              </a:ext>
            </a:extLst>
          </p:cNvPr>
          <p:cNvSpPr txBox="1"/>
          <p:nvPr/>
        </p:nvSpPr>
        <p:spPr>
          <a:xfrm>
            <a:off x="7052574" y="1286670"/>
            <a:ext cx="2160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Load and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29A1A1-2448-D301-EF59-ADDCF0249E52}"/>
              </a:ext>
            </a:extLst>
          </p:cNvPr>
          <p:cNvSpPr txBox="1"/>
          <p:nvPr/>
        </p:nvSpPr>
        <p:spPr>
          <a:xfrm>
            <a:off x="694513" y="3757640"/>
            <a:ext cx="2160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Useful new feature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EC3484-A677-25A4-D769-02ECCE6943DF}"/>
              </a:ext>
            </a:extLst>
          </p:cNvPr>
          <p:cNvSpPr txBox="1"/>
          <p:nvPr/>
        </p:nvSpPr>
        <p:spPr>
          <a:xfrm>
            <a:off x="3610357" y="3757640"/>
            <a:ext cx="2160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Potential Visualization 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212F63-4DFC-0889-2652-75EB95B094F1}"/>
              </a:ext>
            </a:extLst>
          </p:cNvPr>
          <p:cNvSpPr txBox="1"/>
          <p:nvPr/>
        </p:nvSpPr>
        <p:spPr>
          <a:xfrm>
            <a:off x="6937289" y="3757640"/>
            <a:ext cx="21600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User comprehension</a:t>
            </a:r>
          </a:p>
        </p:txBody>
      </p:sp>
    </p:spTree>
    <p:extLst>
      <p:ext uri="{BB962C8B-B14F-4D97-AF65-F5344CB8AC3E}">
        <p14:creationId xmlns:p14="http://schemas.microsoft.com/office/powerpoint/2010/main" val="227768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 idx="4294967295"/>
          </p:nvPr>
        </p:nvSpPr>
        <p:spPr>
          <a:xfrm>
            <a:off x="-1" y="101300"/>
            <a:ext cx="7939421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4. Data Display – Filter, Cleanse and Transform data for Display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29D9F-5114-98A4-E625-069C04F22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2631"/>
            <a:ext cx="2348514" cy="1171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F87BDE-EB8F-76DD-F44A-66A465AF124B}"/>
              </a:ext>
            </a:extLst>
          </p:cNvPr>
          <p:cNvSpPr txBox="1"/>
          <p:nvPr/>
        </p:nvSpPr>
        <p:spPr>
          <a:xfrm>
            <a:off x="120345" y="2759915"/>
            <a:ext cx="1311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Join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4D7DF-84F2-B7E2-0E03-82833BF4B242}"/>
              </a:ext>
            </a:extLst>
          </p:cNvPr>
          <p:cNvSpPr txBox="1"/>
          <p:nvPr/>
        </p:nvSpPr>
        <p:spPr>
          <a:xfrm>
            <a:off x="1757380" y="2195297"/>
            <a:ext cx="1311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Sort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86CB6-B565-B807-7B7E-D2D821BE7066}"/>
              </a:ext>
            </a:extLst>
          </p:cNvPr>
          <p:cNvSpPr txBox="1"/>
          <p:nvPr/>
        </p:nvSpPr>
        <p:spPr>
          <a:xfrm>
            <a:off x="741518" y="2302631"/>
            <a:ext cx="13114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Append Fields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E58597-77C3-86B0-7D8D-5FA41345437B}"/>
              </a:ext>
            </a:extLst>
          </p:cNvPr>
          <p:cNvCxnSpPr>
            <a:cxnSpLocks/>
          </p:cNvCxnSpPr>
          <p:nvPr/>
        </p:nvCxnSpPr>
        <p:spPr>
          <a:xfrm flipH="1">
            <a:off x="356911" y="2102521"/>
            <a:ext cx="89040" cy="2868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17D727-AE0D-4108-F154-BDC3E46980ED}"/>
              </a:ext>
            </a:extLst>
          </p:cNvPr>
          <p:cNvCxnSpPr>
            <a:cxnSpLocks/>
          </p:cNvCxnSpPr>
          <p:nvPr/>
        </p:nvCxnSpPr>
        <p:spPr>
          <a:xfrm flipV="1">
            <a:off x="1255002" y="2888338"/>
            <a:ext cx="0" cy="2915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52F5C0-834C-AAD1-0118-11A0C87EC3FF}"/>
              </a:ext>
            </a:extLst>
          </p:cNvPr>
          <p:cNvSpPr txBox="1"/>
          <p:nvPr/>
        </p:nvSpPr>
        <p:spPr>
          <a:xfrm>
            <a:off x="67074" y="1662445"/>
            <a:ext cx="1246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Adds Operator column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B25D8-7EF4-6FC6-F871-47D9054658FA}"/>
              </a:ext>
            </a:extLst>
          </p:cNvPr>
          <p:cNvSpPr txBox="1"/>
          <p:nvPr/>
        </p:nvSpPr>
        <p:spPr>
          <a:xfrm>
            <a:off x="806499" y="3161519"/>
            <a:ext cx="124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Adds </a:t>
            </a:r>
            <a:r>
              <a:rPr lang="en-SG" sz="1100" dirty="0" err="1">
                <a:solidFill>
                  <a:srgbClr val="FF7575"/>
                </a:solidFill>
              </a:rPr>
              <a:t>BusStopCode</a:t>
            </a:r>
            <a:r>
              <a:rPr lang="en-SG" sz="1100" dirty="0">
                <a:solidFill>
                  <a:srgbClr val="FF7575"/>
                </a:solidFill>
              </a:rPr>
              <a:t> column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C21571F-FC9D-2A6F-0B28-FD501DED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514" y="721238"/>
            <a:ext cx="4009991" cy="380058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6ECE84-3B12-923E-AFB2-C9A00CF4E8A5}"/>
              </a:ext>
            </a:extLst>
          </p:cNvPr>
          <p:cNvCxnSpPr>
            <a:cxnSpLocks/>
          </p:cNvCxnSpPr>
          <p:nvPr/>
        </p:nvCxnSpPr>
        <p:spPr>
          <a:xfrm flipV="1">
            <a:off x="2102108" y="3816797"/>
            <a:ext cx="614472" cy="3469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7FD5043-5AA5-817D-E573-91CE20BCEC98}"/>
              </a:ext>
            </a:extLst>
          </p:cNvPr>
          <p:cNvSpPr txBox="1"/>
          <p:nvPr/>
        </p:nvSpPr>
        <p:spPr>
          <a:xfrm>
            <a:off x="539622" y="4108876"/>
            <a:ext cx="17802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rgbClr val="FF7575"/>
                </a:solidFill>
              </a:rPr>
              <a:t>Output Data – exports as BusStopTiming.txt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B411260-4095-0226-B898-6EAB13BFE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456" y="3714961"/>
            <a:ext cx="5112544" cy="10432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1D3600F-4020-897A-4578-74AFE6009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655" y="1588186"/>
            <a:ext cx="2691194" cy="160242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5EBF0B-A4B8-52FD-9A85-93DBD3C7CD97}"/>
              </a:ext>
            </a:extLst>
          </p:cNvPr>
          <p:cNvCxnSpPr>
            <a:cxnSpLocks/>
          </p:cNvCxnSpPr>
          <p:nvPr/>
        </p:nvCxnSpPr>
        <p:spPr>
          <a:xfrm>
            <a:off x="4353509" y="3009086"/>
            <a:ext cx="285974" cy="6350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F6F482-3039-25C8-A10B-582264B656FE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5919686" y="2621528"/>
            <a:ext cx="438819" cy="700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82921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A8224EE397914AB290C156C5F2772D" ma:contentTypeVersion="6" ma:contentTypeDescription="Create a new document." ma:contentTypeScope="" ma:versionID="4ec923991134b52962ec7af810309456">
  <xsd:schema xmlns:xsd="http://www.w3.org/2001/XMLSchema" xmlns:xs="http://www.w3.org/2001/XMLSchema" xmlns:p="http://schemas.microsoft.com/office/2006/metadata/properties" xmlns:ns2="5252b940-22b6-47d8-b7f9-1e28c72ca591" targetNamespace="http://schemas.microsoft.com/office/2006/metadata/properties" ma:root="true" ma:fieldsID="71263e0a44f6dd917d65b6318746f629" ns2:_="">
    <xsd:import namespace="5252b940-22b6-47d8-b7f9-1e28c72ca5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52b940-22b6-47d8-b7f9-1e28c72ca5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77E649-9DF8-4534-A0B1-424ADC631D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4FB284-3468-4C31-AC67-A37841F561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9D15EDC-E340-401F-B1B0-E4C7C862B1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52b940-22b6-47d8-b7f9-1e28c72ca5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421</Words>
  <Application>Microsoft Office PowerPoint</Application>
  <PresentationFormat>On-screen Show (16:9)</PresentationFormat>
  <Paragraphs>85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Impact</vt:lpstr>
      <vt:lpstr>Simple Light</vt:lpstr>
      <vt:lpstr>Distributed Data Pipelines Assignment 2</vt:lpstr>
      <vt:lpstr> 1. Problem Statement Formulation</vt:lpstr>
      <vt:lpstr>2. Preparation – prepare for API call based</vt:lpstr>
      <vt:lpstr>2. Preparation – prepare for API call based</vt:lpstr>
      <vt:lpstr>3. API Call – Transform data into appropriate format/structure</vt:lpstr>
      <vt:lpstr>3. API Call – Transform data into appropriate format/structure</vt:lpstr>
      <vt:lpstr>4. Data Display – Filter, Cleanse and Transform data for Display</vt:lpstr>
      <vt:lpstr>4. Data Display – Filter, Cleanse and Transform data for Display</vt:lpstr>
      <vt:lpstr>4. Data Display – Filter, Cleanse and Transform data for Display</vt:lpstr>
      <vt:lpstr>5. Enhancement</vt:lpstr>
      <vt:lpstr>5. Enhancement</vt:lpstr>
      <vt:lpstr>6. Summary</vt:lpstr>
      <vt:lpstr>6. Summary</vt:lpstr>
      <vt:lpstr>7. Reflection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 Seeker</dc:title>
  <cp:lastModifiedBy>Tran Huy Minh /DS</cp:lastModifiedBy>
  <cp:revision>18</cp:revision>
  <dcterms:modified xsi:type="dcterms:W3CDTF">2023-02-10T07:05:53Z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0x010100B9A8224EE397914AB290C156C5F2772D</vt:lpwstr>
  </property>
</Properties>
</file>